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92" autoAdjust="0"/>
    <p:restoredTop sz="94660"/>
  </p:normalViewPr>
  <p:slideViewPr>
    <p:cSldViewPr snapToGrid="0">
      <p:cViewPr varScale="1">
        <p:scale>
          <a:sx n="59" d="100"/>
          <a:sy n="59" d="100"/>
        </p:scale>
        <p:origin x="95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CDE0646D-8FC9-4006-A1E1-7C89C19AEE48}" type="datetimeFigureOut">
              <a:rPr lang="it-IT" smtClean="0"/>
              <a:t>27/11/2017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F4D9642-61A0-4835-9110-28F59AF7A233}" type="slidenum">
              <a:rPr lang="it-IT" smtClean="0"/>
              <a:t>‹N›</a:t>
            </a:fld>
            <a:endParaRPr lang="it-IT"/>
          </a:p>
        </p:txBody>
      </p:sp>
    </p:spTree>
    <p:extLst>
      <p:ext uri="{BB962C8B-B14F-4D97-AF65-F5344CB8AC3E}">
        <p14:creationId xmlns:p14="http://schemas.microsoft.com/office/powerpoint/2010/main" val="10667219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CDE0646D-8FC9-4006-A1E1-7C89C19AEE48}" type="datetimeFigureOut">
              <a:rPr lang="it-IT" smtClean="0"/>
              <a:t>27/11/2017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F4D9642-61A0-4835-9110-28F59AF7A233}" type="slidenum">
              <a:rPr lang="it-IT" smtClean="0"/>
              <a:t>‹N›</a:t>
            </a:fld>
            <a:endParaRPr lang="it-IT"/>
          </a:p>
        </p:txBody>
      </p:sp>
    </p:spTree>
    <p:extLst>
      <p:ext uri="{BB962C8B-B14F-4D97-AF65-F5344CB8AC3E}">
        <p14:creationId xmlns:p14="http://schemas.microsoft.com/office/powerpoint/2010/main" val="3772560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CDE0646D-8FC9-4006-A1E1-7C89C19AEE48}" type="datetimeFigureOut">
              <a:rPr lang="it-IT" smtClean="0"/>
              <a:t>27/11/2017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F4D9642-61A0-4835-9110-28F59AF7A233}" type="slidenum">
              <a:rPr lang="it-IT" smtClean="0"/>
              <a:t>‹N›</a:t>
            </a:fld>
            <a:endParaRPr lang="it-IT"/>
          </a:p>
        </p:txBody>
      </p:sp>
    </p:spTree>
    <p:extLst>
      <p:ext uri="{BB962C8B-B14F-4D97-AF65-F5344CB8AC3E}">
        <p14:creationId xmlns:p14="http://schemas.microsoft.com/office/powerpoint/2010/main" val="1891488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CDE0646D-8FC9-4006-A1E1-7C89C19AEE48}" type="datetimeFigureOut">
              <a:rPr lang="it-IT" smtClean="0"/>
              <a:t>27/11/2017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F4D9642-61A0-4835-9110-28F59AF7A233}" type="slidenum">
              <a:rPr lang="it-IT" smtClean="0"/>
              <a:t>‹N›</a:t>
            </a:fld>
            <a:endParaRPr lang="it-IT"/>
          </a:p>
        </p:txBody>
      </p:sp>
    </p:spTree>
    <p:extLst>
      <p:ext uri="{BB962C8B-B14F-4D97-AF65-F5344CB8AC3E}">
        <p14:creationId xmlns:p14="http://schemas.microsoft.com/office/powerpoint/2010/main" val="1075045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p:cNvSpPr>
            <a:spLocks noGrp="1"/>
          </p:cNvSpPr>
          <p:nvPr>
            <p:ph type="dt" sz="half" idx="10"/>
          </p:nvPr>
        </p:nvSpPr>
        <p:spPr/>
        <p:txBody>
          <a:bodyPr/>
          <a:lstStyle/>
          <a:p>
            <a:fld id="{CDE0646D-8FC9-4006-A1E1-7C89C19AEE48}" type="datetimeFigureOut">
              <a:rPr lang="it-IT" smtClean="0"/>
              <a:t>27/11/2017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F4D9642-61A0-4835-9110-28F59AF7A233}" type="slidenum">
              <a:rPr lang="it-IT" smtClean="0"/>
              <a:t>‹N›</a:t>
            </a:fld>
            <a:endParaRPr lang="it-IT"/>
          </a:p>
        </p:txBody>
      </p:sp>
    </p:spTree>
    <p:extLst>
      <p:ext uri="{BB962C8B-B14F-4D97-AF65-F5344CB8AC3E}">
        <p14:creationId xmlns:p14="http://schemas.microsoft.com/office/powerpoint/2010/main" val="1971997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CDE0646D-8FC9-4006-A1E1-7C89C19AEE48}" type="datetimeFigureOut">
              <a:rPr lang="it-IT" smtClean="0"/>
              <a:t>27/11/2017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F4D9642-61A0-4835-9110-28F59AF7A233}" type="slidenum">
              <a:rPr lang="it-IT" smtClean="0"/>
              <a:t>‹N›</a:t>
            </a:fld>
            <a:endParaRPr lang="it-IT"/>
          </a:p>
        </p:txBody>
      </p:sp>
    </p:spTree>
    <p:extLst>
      <p:ext uri="{BB962C8B-B14F-4D97-AF65-F5344CB8AC3E}">
        <p14:creationId xmlns:p14="http://schemas.microsoft.com/office/powerpoint/2010/main" val="1188066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CDE0646D-8FC9-4006-A1E1-7C89C19AEE48}" type="datetimeFigureOut">
              <a:rPr lang="it-IT" smtClean="0"/>
              <a:t>27/11/2017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7F4D9642-61A0-4835-9110-28F59AF7A233}" type="slidenum">
              <a:rPr lang="it-IT" smtClean="0"/>
              <a:t>‹N›</a:t>
            </a:fld>
            <a:endParaRPr lang="it-IT"/>
          </a:p>
        </p:txBody>
      </p:sp>
    </p:spTree>
    <p:extLst>
      <p:ext uri="{BB962C8B-B14F-4D97-AF65-F5344CB8AC3E}">
        <p14:creationId xmlns:p14="http://schemas.microsoft.com/office/powerpoint/2010/main" val="436560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CDE0646D-8FC9-4006-A1E1-7C89C19AEE48}" type="datetimeFigureOut">
              <a:rPr lang="it-IT" smtClean="0"/>
              <a:t>27/11/2017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7F4D9642-61A0-4835-9110-28F59AF7A233}" type="slidenum">
              <a:rPr lang="it-IT" smtClean="0"/>
              <a:t>‹N›</a:t>
            </a:fld>
            <a:endParaRPr lang="it-IT"/>
          </a:p>
        </p:txBody>
      </p:sp>
    </p:spTree>
    <p:extLst>
      <p:ext uri="{BB962C8B-B14F-4D97-AF65-F5344CB8AC3E}">
        <p14:creationId xmlns:p14="http://schemas.microsoft.com/office/powerpoint/2010/main" val="1643234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DE0646D-8FC9-4006-A1E1-7C89C19AEE48}" type="datetimeFigureOut">
              <a:rPr lang="it-IT" smtClean="0"/>
              <a:t>27/11/2017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7F4D9642-61A0-4835-9110-28F59AF7A233}" type="slidenum">
              <a:rPr lang="it-IT" smtClean="0"/>
              <a:t>‹N›</a:t>
            </a:fld>
            <a:endParaRPr lang="it-IT"/>
          </a:p>
        </p:txBody>
      </p:sp>
    </p:spTree>
    <p:extLst>
      <p:ext uri="{BB962C8B-B14F-4D97-AF65-F5344CB8AC3E}">
        <p14:creationId xmlns:p14="http://schemas.microsoft.com/office/powerpoint/2010/main" val="1511205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CDE0646D-8FC9-4006-A1E1-7C89C19AEE48}" type="datetimeFigureOut">
              <a:rPr lang="it-IT" smtClean="0"/>
              <a:t>27/11/2017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F4D9642-61A0-4835-9110-28F59AF7A233}" type="slidenum">
              <a:rPr lang="it-IT" smtClean="0"/>
              <a:t>‹N›</a:t>
            </a:fld>
            <a:endParaRPr lang="it-IT"/>
          </a:p>
        </p:txBody>
      </p:sp>
    </p:spTree>
    <p:extLst>
      <p:ext uri="{BB962C8B-B14F-4D97-AF65-F5344CB8AC3E}">
        <p14:creationId xmlns:p14="http://schemas.microsoft.com/office/powerpoint/2010/main" val="3395096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CDE0646D-8FC9-4006-A1E1-7C89C19AEE48}" type="datetimeFigureOut">
              <a:rPr lang="it-IT" smtClean="0"/>
              <a:t>27/11/2017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F4D9642-61A0-4835-9110-28F59AF7A233}" type="slidenum">
              <a:rPr lang="it-IT" smtClean="0"/>
              <a:t>‹N›</a:t>
            </a:fld>
            <a:endParaRPr lang="it-IT"/>
          </a:p>
        </p:txBody>
      </p:sp>
    </p:spTree>
    <p:extLst>
      <p:ext uri="{BB962C8B-B14F-4D97-AF65-F5344CB8AC3E}">
        <p14:creationId xmlns:p14="http://schemas.microsoft.com/office/powerpoint/2010/main" val="1308337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E0646D-8FC9-4006-A1E1-7C89C19AEE48}" type="datetimeFigureOut">
              <a:rPr lang="it-IT" smtClean="0"/>
              <a:t>27/11/2017</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4D9642-61A0-4835-9110-28F59AF7A233}" type="slidenum">
              <a:rPr lang="it-IT" smtClean="0"/>
              <a:t>‹N›</a:t>
            </a:fld>
            <a:endParaRPr lang="it-IT"/>
          </a:p>
        </p:txBody>
      </p:sp>
    </p:spTree>
    <p:extLst>
      <p:ext uri="{BB962C8B-B14F-4D97-AF65-F5344CB8AC3E}">
        <p14:creationId xmlns:p14="http://schemas.microsoft.com/office/powerpoint/2010/main" val="2768309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11" name="Titolo 1"/>
          <p:cNvSpPr txBox="1">
            <a:spLocks/>
          </p:cNvSpPr>
          <p:nvPr/>
        </p:nvSpPr>
        <p:spPr>
          <a:xfrm>
            <a:off x="0" y="-17998"/>
            <a:ext cx="12192000" cy="826851"/>
          </a:xfrm>
          <a:prstGeom prst="rect">
            <a:avLst/>
          </a:prstGeom>
          <a:solidFill>
            <a:srgbClr val="002060"/>
          </a:solid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it-IT" sz="2400" dirty="0">
                <a:solidFill>
                  <a:schemeClr val="bg1"/>
                </a:solidFill>
                <a:latin typeface="Arial Black" panose="020B0A04020102020204" pitchFamily="34" charset="0"/>
              </a:rPr>
              <a:t>                              </a:t>
            </a:r>
            <a:r>
              <a:rPr lang="it-IT" sz="2400" dirty="0" err="1">
                <a:solidFill>
                  <a:schemeClr val="bg1"/>
                </a:solidFill>
                <a:latin typeface="Arial Black" panose="020B0A04020102020204" pitchFamily="34" charset="0"/>
              </a:rPr>
              <a:t>Texa</a:t>
            </a:r>
            <a:r>
              <a:rPr lang="it-IT" sz="2400" dirty="0">
                <a:solidFill>
                  <a:schemeClr val="bg1"/>
                </a:solidFill>
                <a:latin typeface="Arial Black" panose="020B0A04020102020204" pitchFamily="34" charset="0"/>
              </a:rPr>
              <a:t> Spa</a:t>
            </a:r>
          </a:p>
        </p:txBody>
      </p:sp>
      <p:sp>
        <p:nvSpPr>
          <p:cNvPr id="28" name="Titolo 1"/>
          <p:cNvSpPr txBox="1">
            <a:spLocks/>
          </p:cNvSpPr>
          <p:nvPr/>
        </p:nvSpPr>
        <p:spPr>
          <a:xfrm>
            <a:off x="9127426" y="760715"/>
            <a:ext cx="3064574" cy="6042682"/>
          </a:xfrm>
          <a:prstGeom prst="rect">
            <a:avLst/>
          </a:prstGeom>
          <a:solidFill>
            <a:srgbClr val="B2B2B2">
              <a:alpha val="16078"/>
            </a:srgbClr>
          </a:solidFill>
          <a:ln w="12700">
            <a:solidFill>
              <a:schemeClr val="tx1"/>
            </a:solidFill>
          </a:ln>
          <a:effectLst>
            <a:innerShdw blurRad="215900" dist="50800" dir="2700000">
              <a:prstClr val="black">
                <a:alpha val="43000"/>
              </a:prstClr>
            </a:innerShdw>
          </a:effectLst>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endParaRPr lang="it-IT" sz="1100" dirty="0"/>
          </a:p>
          <a:p>
            <a:pPr algn="just"/>
            <a:endParaRPr lang="it-IT" sz="1100" dirty="0"/>
          </a:p>
          <a:p>
            <a:pPr algn="just"/>
            <a:endParaRPr lang="it-IT" sz="1100" dirty="0"/>
          </a:p>
          <a:p>
            <a:pPr algn="just"/>
            <a:endParaRPr lang="it-IT" sz="1100" dirty="0"/>
          </a:p>
          <a:p>
            <a:pPr algn="just"/>
            <a:endParaRPr lang="it-IT" sz="1100" dirty="0"/>
          </a:p>
          <a:p>
            <a:pPr algn="just"/>
            <a:r>
              <a:rPr lang="it-IT" sz="1100" dirty="0"/>
              <a:t>Fondata nel 1992 da</a:t>
            </a:r>
            <a:r>
              <a:rPr lang="it-IT" sz="1100" b="1" dirty="0"/>
              <a:t> </a:t>
            </a:r>
            <a:r>
              <a:rPr lang="it-IT" sz="1100" dirty="0"/>
              <a:t>Bruno Vianello e da Manuele Cavalli, TEXA produce sistemi di diagnostica per il settore </a:t>
            </a:r>
            <a:r>
              <a:rPr lang="it-IT" sz="1100" dirty="0" err="1"/>
              <a:t>automotive</a:t>
            </a:r>
            <a:r>
              <a:rPr lang="it-IT" sz="1100" dirty="0"/>
              <a:t> : strumentazione per la diagnosi elettrica, analizzatori di gas di scarico, stazioni per la manutenzione degli impianti di climatizzazione, dispositivi per la telediagnosi. E’ l’unico produttore a livello globale a coprire con la propria produzione i fabbisogni di strumentazione per 5 tipologie diverse di applicazione (auto, camion, motociclette, off-</a:t>
            </a:r>
            <a:r>
              <a:rPr lang="it-IT" sz="1100" dirty="0" err="1"/>
              <a:t>highway</a:t>
            </a:r>
            <a:r>
              <a:rPr lang="it-IT" sz="1100" dirty="0"/>
              <a:t> e propulsori marini).</a:t>
            </a:r>
          </a:p>
          <a:p>
            <a:pPr algn="just"/>
            <a:r>
              <a:rPr lang="it-IT" sz="1100" dirty="0"/>
              <a:t>L’azienda nasce con l'intento di realizzare strumenti destinati ai meccanici per risolvere i guasti alle centraline elettroniche dei veicoli, la cui diffusione comincia proprio all'inizio degli anni '90.</a:t>
            </a:r>
            <a:r>
              <a:rPr lang="it-IT" sz="1100" b="1" dirty="0"/>
              <a:t> </a:t>
            </a:r>
            <a:r>
              <a:rPr lang="it-IT" sz="1100" dirty="0"/>
              <a:t>Passata rapidamente da una dimensione artigianale ad una produzione di tipo industriale, nel 2000 inizia il processo di internazionalizzazione con l’apertura di filiali commerciali estere. Nel 2012 in concomitanza con il ventennale della fondazione, è stata inaugurata la nuova sede, un complesso architettonico sviluppato su 30.000 m² coperti, in un’area di oltre 100.000 mq., dotato di un ristorante interno e luoghi ricreativi per il personale, che oggi ammonta a 560 addetti a livello di gruppo.</a:t>
            </a:r>
          </a:p>
          <a:p>
            <a:pPr algn="just"/>
            <a:r>
              <a:rPr lang="it-IT" sz="1100" dirty="0"/>
              <a:t>L’export copre il 73% della produzione ( 62% UE e 11% extra UE).</a:t>
            </a:r>
          </a:p>
          <a:p>
            <a:pPr algn="just"/>
            <a:r>
              <a:rPr lang="it-IT" sz="1100" dirty="0"/>
              <a:t>L’azienda ha attivato dal 2004 il progetto sociale TEXAEDU, organizzando in 29 istituti professionali italiani, un corso biennale riconosciuto dal </a:t>
            </a:r>
            <a:r>
              <a:rPr lang="it-IT" sz="1100" dirty="0">
                <a:solidFill>
                  <a:srgbClr val="000000"/>
                </a:solidFill>
              </a:rPr>
              <a:t>Ministero dell’Istruzione </a:t>
            </a:r>
            <a:r>
              <a:rPr lang="it-IT" sz="1100" dirty="0"/>
              <a:t>che rilascia il diploma legale di “meccatronico”, ovvero di meccanico specializzato in elettronica. La proprietà, per il tramite di tre holding, fa capo a Bruno Vianello (Presidente) e a Manuele Cavalli (Amministratore Delegato). Dal 2016 la </a:t>
            </a:r>
            <a:r>
              <a:rPr lang="it-IT" sz="1100" dirty="0" err="1"/>
              <a:t>governance</a:t>
            </a:r>
            <a:r>
              <a:rPr lang="it-IT" sz="1100" dirty="0"/>
              <a:t> è stata integrata con un Direttore Generale, Mauro Sordini.</a:t>
            </a:r>
          </a:p>
        </p:txBody>
      </p:sp>
      <p:pic>
        <p:nvPicPr>
          <p:cNvPr id="6" name="Immagine 5">
            <a:extLst>
              <a:ext uri="{FF2B5EF4-FFF2-40B4-BE49-F238E27FC236}">
                <a16:creationId xmlns:a16="http://schemas.microsoft.com/office/drawing/2014/main" id="{E9FD7852-C0CA-4F5D-949F-CC976250291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08853"/>
            <a:ext cx="9127426" cy="6018448"/>
          </a:xfrm>
          <a:prstGeom prst="rect">
            <a:avLst/>
          </a:prstGeom>
        </p:spPr>
      </p:pic>
      <p:pic>
        <p:nvPicPr>
          <p:cNvPr id="9" name="Immagine 8">
            <a:extLst>
              <a:ext uri="{FF2B5EF4-FFF2-40B4-BE49-F238E27FC236}">
                <a16:creationId xmlns:a16="http://schemas.microsoft.com/office/drawing/2014/main" id="{5FF237F8-B553-422A-A90C-CD337F30EDF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7998"/>
            <a:ext cx="2883378" cy="826851"/>
          </a:xfrm>
          <a:prstGeom prst="rect">
            <a:avLst/>
          </a:prstGeom>
        </p:spPr>
      </p:pic>
      <p:sp>
        <p:nvSpPr>
          <p:cNvPr id="20" name="Titolo 1">
            <a:extLst>
              <a:ext uri="{FF2B5EF4-FFF2-40B4-BE49-F238E27FC236}">
                <a16:creationId xmlns:a16="http://schemas.microsoft.com/office/drawing/2014/main" id="{BA7C4915-2C38-4E5E-9E8D-BD4F9FBAC015}"/>
              </a:ext>
            </a:extLst>
          </p:cNvPr>
          <p:cNvSpPr txBox="1">
            <a:spLocks/>
          </p:cNvSpPr>
          <p:nvPr/>
        </p:nvSpPr>
        <p:spPr>
          <a:xfrm>
            <a:off x="551239" y="1962106"/>
            <a:ext cx="2682240" cy="719387"/>
          </a:xfrm>
          <a:prstGeom prst="rect">
            <a:avLst/>
          </a:prstGeom>
          <a:solidFill>
            <a:schemeClr val="bg1"/>
          </a:solidFill>
          <a:effectLst>
            <a:innerShdw blurRad="215900" dist="50800" dir="2700000">
              <a:prstClr val="black">
                <a:alpha val="50000"/>
              </a:prstClr>
            </a:innerShdw>
          </a:effectLst>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it-IT" sz="2000" dirty="0" err="1">
                <a:solidFill>
                  <a:schemeClr val="tx2"/>
                </a:solidFill>
                <a:latin typeface="+mn-lt"/>
              </a:rPr>
              <a:t>Vdp</a:t>
            </a:r>
            <a:r>
              <a:rPr lang="it-IT" sz="2000" dirty="0">
                <a:solidFill>
                  <a:schemeClr val="tx2"/>
                </a:solidFill>
                <a:latin typeface="+mn-lt"/>
              </a:rPr>
              <a:t> 2016 :</a:t>
            </a:r>
          </a:p>
          <a:p>
            <a:pPr algn="l"/>
            <a:r>
              <a:rPr lang="it-IT" sz="2400" b="1" dirty="0">
                <a:solidFill>
                  <a:schemeClr val="tx2"/>
                </a:solidFill>
                <a:latin typeface="+mn-lt"/>
              </a:rPr>
              <a:t>86,11 mln Euro</a:t>
            </a:r>
          </a:p>
        </p:txBody>
      </p:sp>
      <p:sp>
        <p:nvSpPr>
          <p:cNvPr id="21" name="Titolo 1">
            <a:extLst>
              <a:ext uri="{FF2B5EF4-FFF2-40B4-BE49-F238E27FC236}">
                <a16:creationId xmlns:a16="http://schemas.microsoft.com/office/drawing/2014/main" id="{62C4709F-FAA0-4070-8717-F5E2C0472AD1}"/>
              </a:ext>
            </a:extLst>
          </p:cNvPr>
          <p:cNvSpPr txBox="1">
            <a:spLocks/>
          </p:cNvSpPr>
          <p:nvPr/>
        </p:nvSpPr>
        <p:spPr>
          <a:xfrm>
            <a:off x="551239" y="2822248"/>
            <a:ext cx="2682240" cy="719387"/>
          </a:xfrm>
          <a:prstGeom prst="rect">
            <a:avLst/>
          </a:prstGeom>
          <a:solidFill>
            <a:schemeClr val="bg1"/>
          </a:solidFill>
          <a:effectLst>
            <a:innerShdw blurRad="215900" dist="50800" dir="2700000">
              <a:prstClr val="black">
                <a:alpha val="50000"/>
              </a:prstClr>
            </a:innerShdw>
          </a:effectLst>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it-IT" sz="2000" dirty="0" err="1">
                <a:solidFill>
                  <a:schemeClr val="tx2"/>
                </a:solidFill>
                <a:latin typeface="+mn-lt"/>
              </a:rPr>
              <a:t>Ebitda</a:t>
            </a:r>
            <a:r>
              <a:rPr lang="it-IT" sz="2000" dirty="0">
                <a:solidFill>
                  <a:schemeClr val="tx2"/>
                </a:solidFill>
                <a:latin typeface="+mn-lt"/>
              </a:rPr>
              <a:t> % 2016 :</a:t>
            </a:r>
          </a:p>
          <a:p>
            <a:pPr algn="l"/>
            <a:r>
              <a:rPr lang="it-IT" sz="2400" b="1" dirty="0">
                <a:solidFill>
                  <a:schemeClr val="tx2"/>
                </a:solidFill>
                <a:latin typeface="+mn-lt"/>
              </a:rPr>
              <a:t>20,45 %</a:t>
            </a:r>
          </a:p>
        </p:txBody>
      </p:sp>
      <p:sp>
        <p:nvSpPr>
          <p:cNvPr id="22" name="Titolo 1">
            <a:extLst>
              <a:ext uri="{FF2B5EF4-FFF2-40B4-BE49-F238E27FC236}">
                <a16:creationId xmlns:a16="http://schemas.microsoft.com/office/drawing/2014/main" id="{B44C1313-3C3D-4FAF-A124-2E7D4C421AFD}"/>
              </a:ext>
            </a:extLst>
          </p:cNvPr>
          <p:cNvSpPr txBox="1">
            <a:spLocks/>
          </p:cNvSpPr>
          <p:nvPr/>
        </p:nvSpPr>
        <p:spPr>
          <a:xfrm>
            <a:off x="540353" y="3649099"/>
            <a:ext cx="2682240" cy="719387"/>
          </a:xfrm>
          <a:prstGeom prst="rect">
            <a:avLst/>
          </a:prstGeom>
          <a:solidFill>
            <a:schemeClr val="bg1"/>
          </a:solidFill>
          <a:effectLst>
            <a:innerShdw blurRad="215900" dist="50800" dir="2700000">
              <a:prstClr val="black">
                <a:alpha val="50000"/>
              </a:prstClr>
            </a:innerShdw>
          </a:effectLst>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it-IT" sz="2000" dirty="0">
                <a:solidFill>
                  <a:schemeClr val="tx2"/>
                </a:solidFill>
                <a:latin typeface="+mn-lt"/>
              </a:rPr>
              <a:t>CAGR (2010-2016)</a:t>
            </a:r>
          </a:p>
          <a:p>
            <a:pPr algn="l"/>
            <a:r>
              <a:rPr lang="it-IT" sz="2400" b="1" dirty="0">
                <a:solidFill>
                  <a:schemeClr val="tx2"/>
                </a:solidFill>
                <a:latin typeface="+mn-lt"/>
              </a:rPr>
              <a:t> 8,73 %</a:t>
            </a:r>
          </a:p>
        </p:txBody>
      </p:sp>
      <p:sp>
        <p:nvSpPr>
          <p:cNvPr id="23" name="Titolo 1">
            <a:extLst>
              <a:ext uri="{FF2B5EF4-FFF2-40B4-BE49-F238E27FC236}">
                <a16:creationId xmlns:a16="http://schemas.microsoft.com/office/drawing/2014/main" id="{51081F98-6D29-409E-8D25-B16A73AA9891}"/>
              </a:ext>
            </a:extLst>
          </p:cNvPr>
          <p:cNvSpPr txBox="1">
            <a:spLocks/>
          </p:cNvSpPr>
          <p:nvPr/>
        </p:nvSpPr>
        <p:spPr>
          <a:xfrm>
            <a:off x="540353" y="4518813"/>
            <a:ext cx="2682240" cy="719387"/>
          </a:xfrm>
          <a:prstGeom prst="rect">
            <a:avLst/>
          </a:prstGeom>
          <a:solidFill>
            <a:schemeClr val="bg1"/>
          </a:solidFill>
          <a:effectLst>
            <a:innerShdw blurRad="215900" dist="50800" dir="2700000">
              <a:prstClr val="black">
                <a:alpha val="50000"/>
              </a:prstClr>
            </a:innerShdw>
          </a:effectLst>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it-IT" sz="2000" dirty="0">
                <a:solidFill>
                  <a:schemeClr val="tx2"/>
                </a:solidFill>
                <a:latin typeface="+mn-lt"/>
              </a:rPr>
              <a:t>PFN 2016</a:t>
            </a:r>
          </a:p>
          <a:p>
            <a:pPr algn="l"/>
            <a:r>
              <a:rPr lang="it-IT" sz="2400" b="1" dirty="0">
                <a:solidFill>
                  <a:schemeClr val="tx2"/>
                </a:solidFill>
                <a:latin typeface="+mn-lt"/>
              </a:rPr>
              <a:t>16,73 mln Euro</a:t>
            </a:r>
          </a:p>
        </p:txBody>
      </p:sp>
      <p:sp>
        <p:nvSpPr>
          <p:cNvPr id="24" name="Titolo 1">
            <a:extLst>
              <a:ext uri="{FF2B5EF4-FFF2-40B4-BE49-F238E27FC236}">
                <a16:creationId xmlns:a16="http://schemas.microsoft.com/office/drawing/2014/main" id="{9EDBCED3-E81A-4CCC-B7E2-2B11DFD3FC65}"/>
              </a:ext>
            </a:extLst>
          </p:cNvPr>
          <p:cNvSpPr txBox="1">
            <a:spLocks/>
          </p:cNvSpPr>
          <p:nvPr/>
        </p:nvSpPr>
        <p:spPr>
          <a:xfrm>
            <a:off x="1301543" y="5934966"/>
            <a:ext cx="6238780" cy="616939"/>
          </a:xfrm>
          <a:prstGeom prst="rect">
            <a:avLst/>
          </a:prstGeom>
          <a:solidFill>
            <a:schemeClr val="tx1">
              <a:lumMod val="50000"/>
              <a:lumOff val="50000"/>
            </a:schemeClr>
          </a:solidFill>
          <a:effectLst>
            <a:innerShdw blurRad="63500" dist="50800" dir="2700000">
              <a:prstClr val="black">
                <a:alpha val="50000"/>
              </a:prstClr>
            </a:innerShdw>
          </a:effectLst>
        </p:spPr>
        <p:txBody>
          <a:bodyPr vert="horz" lIns="91440" tIns="45720" rIns="91440" bIns="45720" rtlCol="0" anchor="b">
            <a:normAutofit fontScale="9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342900" indent="-342900" algn="l">
              <a:buFont typeface="Wingdings" panose="05000000000000000000" pitchFamily="2" charset="2"/>
              <a:buChar char="§"/>
            </a:pPr>
            <a:r>
              <a:rPr lang="it-IT" sz="1700" b="1" dirty="0">
                <a:solidFill>
                  <a:schemeClr val="bg1"/>
                </a:solidFill>
                <a:latin typeface="+mn-lt"/>
              </a:rPr>
              <a:t>Top performer di settore  (redditività </a:t>
            </a:r>
            <a:r>
              <a:rPr lang="it-IT" sz="1700" b="1" dirty="0">
                <a:solidFill>
                  <a:schemeClr val="bg1"/>
                </a:solidFill>
                <a:effectLst>
                  <a:outerShdw blurRad="38100" dist="38100" dir="2700000" algn="tl">
                    <a:srgbClr val="000000">
                      <a:alpha val="43137"/>
                    </a:srgbClr>
                  </a:outerShdw>
                </a:effectLst>
                <a:latin typeface="+mn-lt"/>
              </a:rPr>
              <a:t>al di sopra delle aziende del comparto</a:t>
            </a:r>
          </a:p>
          <a:p>
            <a:pPr marL="342900" indent="-342900" algn="l">
              <a:buFont typeface="Wingdings" panose="05000000000000000000" pitchFamily="2" charset="2"/>
              <a:buChar char="§"/>
            </a:pPr>
            <a:r>
              <a:rPr lang="it-IT" sz="1700" b="1" dirty="0">
                <a:solidFill>
                  <a:schemeClr val="bg1"/>
                </a:solidFill>
                <a:effectLst>
                  <a:outerShdw blurRad="38100" dist="38100" dir="2700000" algn="tl">
                    <a:srgbClr val="000000">
                      <a:alpha val="43137"/>
                    </a:srgbClr>
                  </a:outerShdw>
                </a:effectLst>
                <a:latin typeface="+mn-lt"/>
              </a:rPr>
              <a:t>Rating MORE : BBB</a:t>
            </a:r>
          </a:p>
        </p:txBody>
      </p:sp>
    </p:spTree>
    <p:extLst>
      <p:ext uri="{BB962C8B-B14F-4D97-AF65-F5344CB8AC3E}">
        <p14:creationId xmlns:p14="http://schemas.microsoft.com/office/powerpoint/2010/main" val="369813499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569</TotalTime>
  <Words>337</Words>
  <Application>Microsoft Office PowerPoint</Application>
  <PresentationFormat>Widescreen</PresentationFormat>
  <Paragraphs>20</Paragraphs>
  <Slides>1</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vt:i4>
      </vt:variant>
    </vt:vector>
  </HeadingPairs>
  <TitlesOfParts>
    <vt:vector size="7" baseType="lpstr">
      <vt:lpstr>Arial</vt:lpstr>
      <vt:lpstr>Arial Black</vt:lpstr>
      <vt:lpstr>Calibri</vt:lpstr>
      <vt:lpstr>Calibri Light</vt:lpstr>
      <vt:lpstr>Wingdings</vt:lpstr>
      <vt:lpstr>Tema di Office</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Latteria e Caseificio MORO Srl</dc:title>
  <dc:creator>Ospite</dc:creator>
  <cp:lastModifiedBy>Ospite</cp:lastModifiedBy>
  <cp:revision>45</cp:revision>
  <dcterms:created xsi:type="dcterms:W3CDTF">2016-08-31T11:10:14Z</dcterms:created>
  <dcterms:modified xsi:type="dcterms:W3CDTF">2017-11-27T18:09:22Z</dcterms:modified>
</cp:coreProperties>
</file>